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186" autoAdjust="0"/>
  </p:normalViewPr>
  <p:slideViewPr>
    <p:cSldViewPr snapToGrid="0">
      <p:cViewPr varScale="1">
        <p:scale>
          <a:sx n="63" d="100"/>
          <a:sy n="63" d="100"/>
        </p:scale>
        <p:origin x="78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69E025-7666-4F0F-9237-62DED3719825}" type="datetimeFigureOut">
              <a:rPr lang="en-US" smtClean="0"/>
              <a:t>6/23/2021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D695FC-EE39-4CE7-B1BD-F0911D0566D9}" type="slidenum">
              <a:rPr lang="en-US" smtClean="0"/>
              <a:t>‹#›</a:t>
            </a:fld>
            <a:endParaRPr lang="en-US"/>
          </a:p>
        </p:txBody>
      </p:sp>
    </p:spTree>
    <p:extLst>
      <p:ext uri="{BB962C8B-B14F-4D97-AF65-F5344CB8AC3E}">
        <p14:creationId xmlns:p14="http://schemas.microsoft.com/office/powerpoint/2010/main" val="776200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ED695FC-EE39-4CE7-B1BD-F0911D0566D9}" type="slidenum">
              <a:rPr lang="en-US" smtClean="0"/>
              <a:t>2</a:t>
            </a:fld>
            <a:endParaRPr lang="en-US"/>
          </a:p>
        </p:txBody>
      </p:sp>
    </p:spTree>
    <p:extLst>
      <p:ext uri="{BB962C8B-B14F-4D97-AF65-F5344CB8AC3E}">
        <p14:creationId xmlns:p14="http://schemas.microsoft.com/office/powerpoint/2010/main" val="2913042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ED695FC-EE39-4CE7-B1BD-F0911D0566D9}" type="slidenum">
              <a:rPr lang="en-US" smtClean="0"/>
              <a:t>3</a:t>
            </a:fld>
            <a:endParaRPr lang="en-US"/>
          </a:p>
        </p:txBody>
      </p:sp>
    </p:spTree>
    <p:extLst>
      <p:ext uri="{BB962C8B-B14F-4D97-AF65-F5344CB8AC3E}">
        <p14:creationId xmlns:p14="http://schemas.microsoft.com/office/powerpoint/2010/main" val="2868682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B49AA15-E4A9-421E-8C3D-065724BAA6A6}"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E867A-4F32-4A41-9B08-126A4B57D9E1}"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3065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49AA15-E4A9-421E-8C3D-065724BAA6A6}"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E867A-4F32-4A41-9B08-126A4B57D9E1}" type="slidenum">
              <a:rPr lang="en-US" smtClean="0"/>
              <a:t>‹#›</a:t>
            </a:fld>
            <a:endParaRPr lang="en-US"/>
          </a:p>
        </p:txBody>
      </p:sp>
    </p:spTree>
    <p:extLst>
      <p:ext uri="{BB962C8B-B14F-4D97-AF65-F5344CB8AC3E}">
        <p14:creationId xmlns:p14="http://schemas.microsoft.com/office/powerpoint/2010/main" val="2513857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49AA15-E4A9-421E-8C3D-065724BAA6A6}"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E867A-4F32-4A41-9B08-126A4B57D9E1}" type="slidenum">
              <a:rPr lang="en-US" smtClean="0"/>
              <a:t>‹#›</a:t>
            </a:fld>
            <a:endParaRPr lang="en-US"/>
          </a:p>
        </p:txBody>
      </p:sp>
    </p:spTree>
    <p:extLst>
      <p:ext uri="{BB962C8B-B14F-4D97-AF65-F5344CB8AC3E}">
        <p14:creationId xmlns:p14="http://schemas.microsoft.com/office/powerpoint/2010/main" val="3877113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49AA15-E4A9-421E-8C3D-065724BAA6A6}"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E867A-4F32-4A41-9B08-126A4B57D9E1}" type="slidenum">
              <a:rPr lang="en-US" smtClean="0"/>
              <a:t>‹#›</a:t>
            </a:fld>
            <a:endParaRPr lang="en-US"/>
          </a:p>
        </p:txBody>
      </p:sp>
    </p:spTree>
    <p:extLst>
      <p:ext uri="{BB962C8B-B14F-4D97-AF65-F5344CB8AC3E}">
        <p14:creationId xmlns:p14="http://schemas.microsoft.com/office/powerpoint/2010/main" val="1105089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49AA15-E4A9-421E-8C3D-065724BAA6A6}"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E867A-4F32-4A41-9B08-126A4B57D9E1}"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4289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B49AA15-E4A9-421E-8C3D-065724BAA6A6}" type="datetimeFigureOut">
              <a:rPr lang="en-US" smtClean="0"/>
              <a:t>6/23/2021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4E867A-4F32-4A41-9B08-126A4B57D9E1}" type="slidenum">
              <a:rPr lang="en-US" smtClean="0"/>
              <a:t>‹#›</a:t>
            </a:fld>
            <a:endParaRPr lang="en-US"/>
          </a:p>
        </p:txBody>
      </p:sp>
    </p:spTree>
    <p:extLst>
      <p:ext uri="{BB962C8B-B14F-4D97-AF65-F5344CB8AC3E}">
        <p14:creationId xmlns:p14="http://schemas.microsoft.com/office/powerpoint/2010/main" val="2598995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49AA15-E4A9-421E-8C3D-065724BAA6A6}" type="datetimeFigureOut">
              <a:rPr lang="en-US" smtClean="0"/>
              <a:t>6/23/2021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4E867A-4F32-4A41-9B08-126A4B57D9E1}" type="slidenum">
              <a:rPr lang="en-US" smtClean="0"/>
              <a:t>‹#›</a:t>
            </a:fld>
            <a:endParaRPr lang="en-US"/>
          </a:p>
        </p:txBody>
      </p:sp>
    </p:spTree>
    <p:extLst>
      <p:ext uri="{BB962C8B-B14F-4D97-AF65-F5344CB8AC3E}">
        <p14:creationId xmlns:p14="http://schemas.microsoft.com/office/powerpoint/2010/main" val="3682931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B49AA15-E4A9-421E-8C3D-065724BAA6A6}" type="datetimeFigureOut">
              <a:rPr lang="en-US" smtClean="0"/>
              <a:t>6/23/2021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4E867A-4F32-4A41-9B08-126A4B57D9E1}" type="slidenum">
              <a:rPr lang="en-US" smtClean="0"/>
              <a:t>‹#›</a:t>
            </a:fld>
            <a:endParaRPr lang="en-US"/>
          </a:p>
        </p:txBody>
      </p:sp>
    </p:spTree>
    <p:extLst>
      <p:ext uri="{BB962C8B-B14F-4D97-AF65-F5344CB8AC3E}">
        <p14:creationId xmlns:p14="http://schemas.microsoft.com/office/powerpoint/2010/main" val="3870528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B49AA15-E4A9-421E-8C3D-065724BAA6A6}" type="datetimeFigureOut">
              <a:rPr lang="en-US" smtClean="0"/>
              <a:t>6/23/2021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5D4E867A-4F32-4A41-9B08-126A4B57D9E1}" type="slidenum">
              <a:rPr lang="en-US" smtClean="0"/>
              <a:t>‹#›</a:t>
            </a:fld>
            <a:endParaRPr lang="en-US"/>
          </a:p>
        </p:txBody>
      </p:sp>
    </p:spTree>
    <p:extLst>
      <p:ext uri="{BB962C8B-B14F-4D97-AF65-F5344CB8AC3E}">
        <p14:creationId xmlns:p14="http://schemas.microsoft.com/office/powerpoint/2010/main" val="2518045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B49AA15-E4A9-421E-8C3D-065724BAA6A6}" type="datetimeFigureOut">
              <a:rPr lang="en-US" smtClean="0"/>
              <a:t>6/23/2021</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D4E867A-4F32-4A41-9B08-126A4B57D9E1}" type="slidenum">
              <a:rPr lang="en-US" smtClean="0"/>
              <a:t>‹#›</a:t>
            </a:fld>
            <a:endParaRPr lang="en-US"/>
          </a:p>
        </p:txBody>
      </p:sp>
    </p:spTree>
    <p:extLst>
      <p:ext uri="{BB962C8B-B14F-4D97-AF65-F5344CB8AC3E}">
        <p14:creationId xmlns:p14="http://schemas.microsoft.com/office/powerpoint/2010/main" val="62686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9AA15-E4A9-421E-8C3D-065724BAA6A6}" type="datetimeFigureOut">
              <a:rPr lang="en-US" smtClean="0"/>
              <a:t>6/23/2021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4E867A-4F32-4A41-9B08-126A4B57D9E1}" type="slidenum">
              <a:rPr lang="en-US" smtClean="0"/>
              <a:t>‹#›</a:t>
            </a:fld>
            <a:endParaRPr lang="en-US"/>
          </a:p>
        </p:txBody>
      </p:sp>
    </p:spTree>
    <p:extLst>
      <p:ext uri="{BB962C8B-B14F-4D97-AF65-F5344CB8AC3E}">
        <p14:creationId xmlns:p14="http://schemas.microsoft.com/office/powerpoint/2010/main" val="1477928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B49AA15-E4A9-421E-8C3D-065724BAA6A6}" type="datetimeFigureOut">
              <a:rPr lang="en-US" smtClean="0"/>
              <a:t>6/23/2021</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D4E867A-4F32-4A41-9B08-126A4B57D9E1}"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11782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0051" y="2336800"/>
            <a:ext cx="10058400" cy="1571752"/>
          </a:xfrm>
        </p:spPr>
        <p:txBody>
          <a:bodyPr>
            <a:normAutofit/>
          </a:bodyPr>
          <a:lstStyle/>
          <a:p>
            <a:pPr algn="ctr"/>
            <a:r>
              <a:rPr lang="en-US" sz="3200" b="1" dirty="0">
                <a:solidFill>
                  <a:schemeClr val="tx1"/>
                </a:solidFill>
                <a:latin typeface="Verdana" panose="020B0604030504040204" pitchFamily="34" charset="0"/>
                <a:ea typeface="Verdana" panose="020B0604030504040204" pitchFamily="34" charset="0"/>
              </a:rPr>
              <a:t>The Real Estate Law</a:t>
            </a:r>
            <a:endParaRPr lang="en-US" sz="3200" dirty="0">
              <a:solidFill>
                <a:schemeClr val="tx1"/>
              </a:solidFill>
              <a:latin typeface="Verdana" panose="020B0604030504040204" pitchFamily="34" charset="0"/>
              <a:ea typeface="Verdana" panose="020B0604030504040204" pitchFamily="34" charset="0"/>
            </a:endParaRPr>
          </a:p>
        </p:txBody>
      </p:sp>
      <p:sp>
        <p:nvSpPr>
          <p:cNvPr id="3" name="Subtitle 2"/>
          <p:cNvSpPr>
            <a:spLocks noGrp="1"/>
          </p:cNvSpPr>
          <p:nvPr>
            <p:ph type="subTitle" idx="1"/>
          </p:nvPr>
        </p:nvSpPr>
        <p:spPr/>
        <p:txBody>
          <a:bodyPr/>
          <a:lstStyle/>
          <a:p>
            <a:pPr algn="ctr"/>
            <a:r>
              <a:rPr lang="en-US" cap="none" dirty="0" smtClean="0"/>
              <a:t>Name</a:t>
            </a:r>
          </a:p>
          <a:p>
            <a:pPr algn="ctr"/>
            <a:r>
              <a:rPr lang="en-US" cap="none" dirty="0" smtClean="0"/>
              <a:t>Institution Of Affiliation</a:t>
            </a:r>
            <a:endParaRPr lang="en-US" cap="none" dirty="0"/>
          </a:p>
        </p:txBody>
      </p:sp>
    </p:spTree>
    <p:extLst>
      <p:ext uri="{BB962C8B-B14F-4D97-AF65-F5344CB8AC3E}">
        <p14:creationId xmlns:p14="http://schemas.microsoft.com/office/powerpoint/2010/main" val="32699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latin typeface="Verdana" panose="020B0604030504040204" pitchFamily="34" charset="0"/>
                <a:ea typeface="Verdana" panose="020B0604030504040204" pitchFamily="34" charset="0"/>
              </a:rPr>
              <a:t>References</a:t>
            </a:r>
            <a:endParaRPr lang="en-US" sz="3200" b="1" dirty="0">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p:txBody>
          <a:bodyPr>
            <a:normAutofit lnSpcReduction="10000"/>
          </a:bodyPr>
          <a:lstStyle/>
          <a:p>
            <a:r>
              <a:rPr lang="en-US" dirty="0">
                <a:solidFill>
                  <a:schemeClr val="tx1"/>
                </a:solidFill>
                <a:latin typeface="Verdana" panose="020B0604030504040204" pitchFamily="34" charset="0"/>
                <a:ea typeface="Verdana" panose="020B0604030504040204" pitchFamily="34" charset="0"/>
              </a:rPr>
              <a:t>Justia. (2020, February 7). Real estate law. https://www.justia.com/real-estate/</a:t>
            </a:r>
          </a:p>
          <a:p>
            <a:pPr marL="0" indent="0">
              <a:buNone/>
            </a:pPr>
            <a:r>
              <a:rPr lang="en-US" dirty="0">
                <a:solidFill>
                  <a:schemeClr val="tx1"/>
                </a:solidFill>
                <a:latin typeface="Verdana" panose="020B0604030504040204" pitchFamily="34" charset="0"/>
                <a:ea typeface="Verdana" panose="020B0604030504040204" pitchFamily="34" charset="0"/>
              </a:rPr>
              <a:t>Fields, D., &amp; Uffer, S. (2016). The financialisation of rental housing: A comparative analysis of New York City and Berlin. Urban Studies, 53(7), 1486-1502</a:t>
            </a:r>
            <a:r>
              <a:rPr lang="en-US" dirty="0" smtClean="0">
                <a:solidFill>
                  <a:schemeClr val="tx1"/>
                </a:solidFill>
                <a:latin typeface="Verdana" panose="020B0604030504040204" pitchFamily="34" charset="0"/>
                <a:ea typeface="Verdana" panose="020B0604030504040204" pitchFamily="34" charset="0"/>
              </a:rPr>
              <a:t>.</a:t>
            </a:r>
          </a:p>
          <a:p>
            <a:pPr marL="0" indent="0">
              <a:buNone/>
            </a:pPr>
            <a:r>
              <a:rPr lang="en-US" dirty="0">
                <a:solidFill>
                  <a:schemeClr val="tx1"/>
                </a:solidFill>
                <a:latin typeface="Verdana" panose="020B0604030504040204" pitchFamily="34" charset="0"/>
                <a:ea typeface="Verdana" panose="020B0604030504040204" pitchFamily="34" charset="0"/>
              </a:rPr>
              <a:t>Perzanowski, A., &amp; Schultz, J. (2014). Reconciling Intellectual Property and Personal Property. Notre Dame L. Rev., 90, 1211</a:t>
            </a:r>
            <a:r>
              <a:rPr lang="en-US" dirty="0" smtClean="0">
                <a:solidFill>
                  <a:schemeClr val="tx1"/>
                </a:solidFill>
                <a:latin typeface="Verdana" panose="020B0604030504040204" pitchFamily="34" charset="0"/>
                <a:ea typeface="Verdana" panose="020B0604030504040204" pitchFamily="34" charset="0"/>
              </a:rPr>
              <a:t>.</a:t>
            </a:r>
          </a:p>
          <a:p>
            <a:pPr marL="0" indent="0">
              <a:buNone/>
            </a:pPr>
            <a:r>
              <a:rPr lang="en-US" dirty="0">
                <a:solidFill>
                  <a:schemeClr val="tx1"/>
                </a:solidFill>
                <a:latin typeface="Verdana" panose="020B0604030504040204" pitchFamily="34" charset="0"/>
                <a:ea typeface="Verdana" panose="020B0604030504040204" pitchFamily="34" charset="0"/>
              </a:rPr>
              <a:t>Findlaw. (n.d.). Home buying process - FindLaw. https://www.findlaw.com/realestate/buying-a-home/home-buying-process.html</a:t>
            </a:r>
          </a:p>
          <a:p>
            <a:pPr marL="0" indent="0">
              <a:buNone/>
            </a:pPr>
            <a:r>
              <a:rPr lang="en-US" dirty="0">
                <a:solidFill>
                  <a:schemeClr val="tx1"/>
                </a:solidFill>
                <a:latin typeface="Verdana" panose="020B0604030504040204" pitchFamily="34" charset="0"/>
                <a:ea typeface="Verdana" panose="020B0604030504040204" pitchFamily="34" charset="0"/>
              </a:rPr>
              <a:t>Global Property Guide. (2008, February 6). Anti-discrimination law is pro-Tenant. https://</a:t>
            </a:r>
            <a:r>
              <a:rPr lang="en-US" dirty="0" smtClean="0">
                <a:solidFill>
                  <a:schemeClr val="tx1"/>
                </a:solidFill>
                <a:latin typeface="Verdana" panose="020B0604030504040204" pitchFamily="34" charset="0"/>
                <a:ea typeface="Verdana" panose="020B0604030504040204" pitchFamily="34" charset="0"/>
              </a:rPr>
              <a:t>www.globalpropertyguide.com/North-America/United-States/Landlord-and-Tenant</a:t>
            </a:r>
          </a:p>
          <a:p>
            <a:pPr marL="0" indent="0">
              <a:buNone/>
            </a:pPr>
            <a:endParaRPr lang="en-US"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570036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solidFill>
                  <a:schemeClr val="tx1"/>
                </a:solidFill>
                <a:latin typeface="Verdana" panose="020B0604030504040204" pitchFamily="34" charset="0"/>
                <a:ea typeface="Verdana" panose="020B0604030504040204" pitchFamily="34" charset="0"/>
              </a:rPr>
              <a:t>Introduction</a:t>
            </a:r>
            <a:endParaRPr lang="en-US" sz="3200" dirty="0">
              <a:solidFill>
                <a:schemeClr val="tx1"/>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p:txBody>
          <a:bodyPr>
            <a:normAutofit fontScale="92500" lnSpcReduction="10000"/>
          </a:bodyPr>
          <a:lstStyle/>
          <a:p>
            <a:pPr>
              <a:lnSpc>
                <a:spcPct val="150000"/>
              </a:lnSpc>
              <a:buFont typeface="Wingdings" panose="05000000000000000000" pitchFamily="2" charset="2"/>
              <a:buChar char="§"/>
            </a:pPr>
            <a:r>
              <a:rPr lang="en-US" dirty="0" smtClean="0">
                <a:solidFill>
                  <a:schemeClr val="tx1"/>
                </a:solidFill>
                <a:latin typeface="Verdana" panose="020B0604030504040204" pitchFamily="34" charset="0"/>
                <a:ea typeface="Verdana" panose="020B0604030504040204" pitchFamily="34" charset="0"/>
              </a:rPr>
              <a:t>Every </a:t>
            </a:r>
            <a:r>
              <a:rPr lang="en-US" dirty="0">
                <a:solidFill>
                  <a:schemeClr val="tx1"/>
                </a:solidFill>
                <a:latin typeface="Verdana" panose="020B0604030504040204" pitchFamily="34" charset="0"/>
                <a:ea typeface="Verdana" panose="020B0604030504040204" pitchFamily="34" charset="0"/>
              </a:rPr>
              <a:t>State in the US operates under specific statutory and common law to oversee real estate and land-related disputes. </a:t>
            </a:r>
            <a:endParaRPr lang="en-US" dirty="0" smtClean="0">
              <a:solidFill>
                <a:schemeClr val="tx1"/>
              </a:solidFill>
              <a:latin typeface="Verdana" panose="020B0604030504040204" pitchFamily="34" charset="0"/>
              <a:ea typeface="Verdana" panose="020B0604030504040204" pitchFamily="34" charset="0"/>
            </a:endParaRPr>
          </a:p>
          <a:p>
            <a:pPr>
              <a:lnSpc>
                <a:spcPct val="150000"/>
              </a:lnSpc>
              <a:buFont typeface="Wingdings" panose="05000000000000000000" pitchFamily="2" charset="2"/>
              <a:buChar char="§"/>
            </a:pPr>
            <a:r>
              <a:rPr lang="en-US" dirty="0" smtClean="0">
                <a:solidFill>
                  <a:schemeClr val="tx1"/>
                </a:solidFill>
                <a:latin typeface="Verdana" panose="020B0604030504040204" pitchFamily="34" charset="0"/>
                <a:ea typeface="Verdana" panose="020B0604030504040204" pitchFamily="34" charset="0"/>
              </a:rPr>
              <a:t>Real </a:t>
            </a:r>
            <a:r>
              <a:rPr lang="en-US" dirty="0">
                <a:solidFill>
                  <a:schemeClr val="tx1"/>
                </a:solidFill>
                <a:latin typeface="Verdana" panose="020B0604030504040204" pitchFamily="34" charset="0"/>
                <a:ea typeface="Verdana" panose="020B0604030504040204" pitchFamily="34" charset="0"/>
              </a:rPr>
              <a:t>estate law can be defines as the laws that controls the ownership and utilization of land in the US (</a:t>
            </a:r>
            <a:r>
              <a:rPr lang="en-US" dirty="0" smtClean="0">
                <a:solidFill>
                  <a:schemeClr val="tx1"/>
                </a:solidFill>
                <a:latin typeface="Verdana" panose="020B0604030504040204" pitchFamily="34" charset="0"/>
                <a:ea typeface="Verdana" panose="020B0604030504040204" pitchFamily="34" charset="0"/>
              </a:rPr>
              <a:t>Justia, 2020).</a:t>
            </a:r>
            <a:endParaRPr lang="en-US" dirty="0">
              <a:solidFill>
                <a:schemeClr val="tx1"/>
              </a:solidFill>
              <a:latin typeface="Verdana" panose="020B0604030504040204" pitchFamily="34" charset="0"/>
              <a:ea typeface="Verdana" panose="020B0604030504040204" pitchFamily="34" charset="0"/>
            </a:endParaRPr>
          </a:p>
          <a:p>
            <a:pPr>
              <a:lnSpc>
                <a:spcPct val="150000"/>
              </a:lnSpc>
              <a:buFont typeface="Wingdings" panose="05000000000000000000" pitchFamily="2" charset="2"/>
              <a:buChar char="§"/>
            </a:pPr>
            <a:r>
              <a:rPr lang="en-US" dirty="0" smtClean="0">
                <a:solidFill>
                  <a:schemeClr val="tx1"/>
                </a:solidFill>
                <a:latin typeface="Verdana" panose="020B0604030504040204" pitchFamily="34" charset="0"/>
                <a:ea typeface="Verdana" panose="020B0604030504040204" pitchFamily="34" charset="0"/>
              </a:rPr>
              <a:t>It is a</a:t>
            </a:r>
            <a:r>
              <a:rPr lang="en-US" dirty="0" smtClean="0">
                <a:solidFill>
                  <a:schemeClr val="tx1"/>
                </a:solidFill>
                <a:latin typeface="Verdana" panose="020B0604030504040204" pitchFamily="34" charset="0"/>
                <a:ea typeface="Verdana" panose="020B0604030504040204" pitchFamily="34" charset="0"/>
              </a:rPr>
              <a:t> </a:t>
            </a:r>
            <a:r>
              <a:rPr lang="en-US" dirty="0">
                <a:solidFill>
                  <a:schemeClr val="tx1"/>
                </a:solidFill>
                <a:latin typeface="Verdana" panose="020B0604030504040204" pitchFamily="34" charset="0"/>
                <a:ea typeface="Verdana" panose="020B0604030504040204" pitchFamily="34" charset="0"/>
              </a:rPr>
              <a:t>branch of civil </a:t>
            </a:r>
            <a:r>
              <a:rPr lang="en-US" dirty="0" smtClean="0">
                <a:solidFill>
                  <a:schemeClr val="tx1"/>
                </a:solidFill>
                <a:latin typeface="Verdana" panose="020B0604030504040204" pitchFamily="34" charset="0"/>
                <a:ea typeface="Verdana" panose="020B0604030504040204" pitchFamily="34" charset="0"/>
              </a:rPr>
              <a:t>law that covers </a:t>
            </a:r>
            <a:r>
              <a:rPr lang="en-US" dirty="0">
                <a:solidFill>
                  <a:schemeClr val="tx1"/>
                </a:solidFill>
                <a:latin typeface="Verdana" panose="020B0604030504040204" pitchFamily="34" charset="0"/>
                <a:ea typeface="Verdana" panose="020B0604030504040204" pitchFamily="34" charset="0"/>
              </a:rPr>
              <a:t>everything that pertains possessing, using and enjoying privileges of natural or man features there in. </a:t>
            </a:r>
            <a:endParaRPr lang="en-US" dirty="0" smtClean="0">
              <a:solidFill>
                <a:schemeClr val="tx1"/>
              </a:solidFill>
              <a:latin typeface="Verdana" panose="020B0604030504040204" pitchFamily="34" charset="0"/>
              <a:ea typeface="Verdana" panose="020B0604030504040204" pitchFamily="34" charset="0"/>
            </a:endParaRPr>
          </a:p>
          <a:p>
            <a:pPr>
              <a:lnSpc>
                <a:spcPct val="150000"/>
              </a:lnSpc>
              <a:buFont typeface="Wingdings" panose="05000000000000000000" pitchFamily="2" charset="2"/>
              <a:buChar char="§"/>
            </a:pPr>
            <a:r>
              <a:rPr lang="en-US" dirty="0" smtClean="0">
                <a:solidFill>
                  <a:schemeClr val="tx1"/>
                </a:solidFill>
                <a:latin typeface="Verdana" panose="020B0604030504040204" pitchFamily="34" charset="0"/>
                <a:ea typeface="Verdana" panose="020B0604030504040204" pitchFamily="34" charset="0"/>
              </a:rPr>
              <a:t>Real </a:t>
            </a:r>
            <a:r>
              <a:rPr lang="en-US" dirty="0">
                <a:solidFill>
                  <a:schemeClr val="tx1"/>
                </a:solidFill>
                <a:latin typeface="Verdana" panose="020B0604030504040204" pitchFamily="34" charset="0"/>
                <a:ea typeface="Verdana" panose="020B0604030504040204" pitchFamily="34" charset="0"/>
              </a:rPr>
              <a:t>estate laws covers a wide jurisdiction that includes homeowners, tenants, landlords, home sellers and buyers. </a:t>
            </a:r>
          </a:p>
        </p:txBody>
      </p:sp>
    </p:spTree>
    <p:extLst>
      <p:ext uri="{BB962C8B-B14F-4D97-AF65-F5344CB8AC3E}">
        <p14:creationId xmlns:p14="http://schemas.microsoft.com/office/powerpoint/2010/main" val="3409373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solidFill>
                  <a:schemeClr val="tx1"/>
                </a:solidFill>
                <a:latin typeface="Verdana" panose="020B0604030504040204" pitchFamily="34" charset="0"/>
                <a:ea typeface="Verdana" panose="020B0604030504040204" pitchFamily="34" charset="0"/>
              </a:rPr>
              <a:t>Real Property &amp; Personal </a:t>
            </a:r>
            <a:r>
              <a:rPr lang="en-US" sz="3200" b="1" dirty="0" smtClean="0">
                <a:solidFill>
                  <a:schemeClr val="tx1"/>
                </a:solidFill>
                <a:latin typeface="Verdana" panose="020B0604030504040204" pitchFamily="34" charset="0"/>
                <a:ea typeface="Verdana" panose="020B0604030504040204" pitchFamily="34" charset="0"/>
              </a:rPr>
              <a:t>Property</a:t>
            </a:r>
            <a:endParaRPr lang="en-US" sz="3200" dirty="0">
              <a:solidFill>
                <a:schemeClr val="tx1"/>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p:txBody>
          <a:bodyPr>
            <a:normAutofit/>
          </a:bodyPr>
          <a:lstStyle/>
          <a:p>
            <a:r>
              <a:rPr lang="en-US" b="1" dirty="0">
                <a:solidFill>
                  <a:schemeClr val="tx1"/>
                </a:solidFill>
                <a:latin typeface="Verdana" panose="020B0604030504040204" pitchFamily="34" charset="0"/>
                <a:ea typeface="Verdana" panose="020B0604030504040204" pitchFamily="34" charset="0"/>
              </a:rPr>
              <a:t>Real Property &amp; Personal Property</a:t>
            </a:r>
            <a:endParaRPr lang="en-US" dirty="0">
              <a:solidFill>
                <a:schemeClr val="tx1"/>
              </a:solidFill>
              <a:latin typeface="Verdana" panose="020B0604030504040204" pitchFamily="34" charset="0"/>
              <a:ea typeface="Verdana" panose="020B0604030504040204" pitchFamily="34" charset="0"/>
            </a:endParaRPr>
          </a:p>
          <a:p>
            <a:r>
              <a:rPr lang="en-US" dirty="0">
                <a:solidFill>
                  <a:schemeClr val="tx1"/>
                </a:solidFill>
                <a:latin typeface="Verdana" panose="020B0604030504040204" pitchFamily="34" charset="0"/>
                <a:ea typeface="Verdana" panose="020B0604030504040204" pitchFamily="34" charset="0"/>
              </a:rPr>
              <a:t>Under real estate property laws, there are two types of properties, namely; </a:t>
            </a:r>
            <a:endParaRPr lang="en-US" dirty="0" smtClean="0">
              <a:solidFill>
                <a:schemeClr val="tx1"/>
              </a:solidFill>
              <a:latin typeface="Verdana" panose="020B0604030504040204" pitchFamily="34" charset="0"/>
              <a:ea typeface="Verdana" panose="020B0604030504040204" pitchFamily="34" charset="0"/>
            </a:endParaRPr>
          </a:p>
          <a:p>
            <a:pPr>
              <a:buFont typeface="Wingdings" panose="05000000000000000000" pitchFamily="2" charset="2"/>
              <a:buChar char="§"/>
            </a:pPr>
            <a:r>
              <a:rPr lang="en-US" dirty="0" smtClean="0">
                <a:solidFill>
                  <a:schemeClr val="tx1"/>
                </a:solidFill>
                <a:latin typeface="Verdana" panose="020B0604030504040204" pitchFamily="34" charset="0"/>
                <a:ea typeface="Verdana" panose="020B0604030504040204" pitchFamily="34" charset="0"/>
              </a:rPr>
              <a:t>Real </a:t>
            </a:r>
            <a:r>
              <a:rPr lang="en-US" dirty="0">
                <a:solidFill>
                  <a:schemeClr val="tx1"/>
                </a:solidFill>
                <a:latin typeface="Verdana" panose="020B0604030504040204" pitchFamily="34" charset="0"/>
                <a:ea typeface="Verdana" panose="020B0604030504040204" pitchFamily="34" charset="0"/>
              </a:rPr>
              <a:t>property and </a:t>
            </a:r>
            <a:endParaRPr lang="en-US" dirty="0" smtClean="0">
              <a:solidFill>
                <a:schemeClr val="tx1"/>
              </a:solidFill>
              <a:latin typeface="Verdana" panose="020B0604030504040204" pitchFamily="34" charset="0"/>
              <a:ea typeface="Verdana" panose="020B0604030504040204" pitchFamily="34" charset="0"/>
            </a:endParaRPr>
          </a:p>
          <a:p>
            <a:pPr>
              <a:buFont typeface="Wingdings" panose="05000000000000000000" pitchFamily="2" charset="2"/>
              <a:buChar char="§"/>
            </a:pPr>
            <a:r>
              <a:rPr lang="en-US" dirty="0" smtClean="0">
                <a:solidFill>
                  <a:schemeClr val="tx1"/>
                </a:solidFill>
                <a:latin typeface="Verdana" panose="020B0604030504040204" pitchFamily="34" charset="0"/>
                <a:ea typeface="Verdana" panose="020B0604030504040204" pitchFamily="34" charset="0"/>
              </a:rPr>
              <a:t>personal </a:t>
            </a:r>
            <a:r>
              <a:rPr lang="en-US" dirty="0">
                <a:solidFill>
                  <a:schemeClr val="tx1"/>
                </a:solidFill>
                <a:latin typeface="Verdana" panose="020B0604030504040204" pitchFamily="34" charset="0"/>
                <a:ea typeface="Verdana" panose="020B0604030504040204" pitchFamily="34" charset="0"/>
              </a:rPr>
              <a:t>property. </a:t>
            </a:r>
          </a:p>
          <a:p>
            <a:r>
              <a:rPr lang="en-US" b="1" dirty="0">
                <a:solidFill>
                  <a:schemeClr val="tx1"/>
                </a:solidFill>
                <a:latin typeface="Verdana" panose="020B0604030504040204" pitchFamily="34" charset="0"/>
                <a:ea typeface="Verdana" panose="020B0604030504040204" pitchFamily="34" charset="0"/>
              </a:rPr>
              <a:t>Real property</a:t>
            </a:r>
            <a:r>
              <a:rPr lang="en-US" dirty="0">
                <a:solidFill>
                  <a:schemeClr val="tx1"/>
                </a:solidFill>
                <a:latin typeface="Verdana" panose="020B0604030504040204" pitchFamily="34" charset="0"/>
                <a:ea typeface="Verdana" panose="020B0604030504040204" pitchFamily="34" charset="0"/>
              </a:rPr>
              <a:t> </a:t>
            </a:r>
            <a:endParaRPr lang="en-US" dirty="0" smtClean="0">
              <a:solidFill>
                <a:schemeClr val="tx1"/>
              </a:solidFill>
              <a:latin typeface="Verdana" panose="020B0604030504040204" pitchFamily="34" charset="0"/>
              <a:ea typeface="Verdana" panose="020B0604030504040204" pitchFamily="34" charset="0"/>
            </a:endParaRPr>
          </a:p>
          <a:p>
            <a:r>
              <a:rPr lang="en-US" dirty="0">
                <a:solidFill>
                  <a:schemeClr val="tx1"/>
                </a:solidFill>
                <a:latin typeface="Verdana" panose="020B0604030504040204" pitchFamily="34" charset="0"/>
                <a:ea typeface="Verdana" panose="020B0604030504040204" pitchFamily="34" charset="0"/>
              </a:rPr>
              <a:t>G</a:t>
            </a:r>
            <a:r>
              <a:rPr lang="en-US" dirty="0" smtClean="0">
                <a:solidFill>
                  <a:schemeClr val="tx1"/>
                </a:solidFill>
                <a:latin typeface="Verdana" panose="020B0604030504040204" pitchFamily="34" charset="0"/>
                <a:ea typeface="Verdana" panose="020B0604030504040204" pitchFamily="34" charset="0"/>
              </a:rPr>
              <a:t>enerally </a:t>
            </a:r>
            <a:r>
              <a:rPr lang="en-US" dirty="0">
                <a:solidFill>
                  <a:schemeClr val="tx1"/>
                </a:solidFill>
                <a:latin typeface="Verdana" panose="020B0604030504040204" pitchFamily="34" charset="0"/>
                <a:ea typeface="Verdana" panose="020B0604030504040204" pitchFamily="34" charset="0"/>
              </a:rPr>
              <a:t>refers to land the fixtures on it. </a:t>
            </a:r>
          </a:p>
          <a:p>
            <a:r>
              <a:rPr lang="en-US" dirty="0">
                <a:solidFill>
                  <a:schemeClr val="tx1"/>
                </a:solidFill>
                <a:latin typeface="Verdana" panose="020B0604030504040204" pitchFamily="34" charset="0"/>
                <a:ea typeface="Verdana" panose="020B0604030504040204" pitchFamily="34" charset="0"/>
              </a:rPr>
              <a:t>A</a:t>
            </a:r>
            <a:r>
              <a:rPr lang="en-US" dirty="0" smtClean="0">
                <a:solidFill>
                  <a:schemeClr val="tx1"/>
                </a:solidFill>
                <a:latin typeface="Verdana" panose="020B0604030504040204" pitchFamily="34" charset="0"/>
                <a:ea typeface="Verdana" panose="020B0604030504040204" pitchFamily="34" charset="0"/>
              </a:rPr>
              <a:t>nything </a:t>
            </a:r>
            <a:r>
              <a:rPr lang="en-US" dirty="0">
                <a:solidFill>
                  <a:schemeClr val="tx1"/>
                </a:solidFill>
                <a:latin typeface="Verdana" panose="020B0604030504040204" pitchFamily="34" charset="0"/>
                <a:ea typeface="Verdana" panose="020B0604030504040204" pitchFamily="34" charset="0"/>
              </a:rPr>
              <a:t>that is erected on a piece of land such as crops and building is referred to as real property (</a:t>
            </a:r>
            <a:r>
              <a:rPr lang="en-US" dirty="0" smtClean="0">
                <a:solidFill>
                  <a:schemeClr val="tx1"/>
                </a:solidFill>
                <a:latin typeface="Verdana" panose="020B0604030504040204" pitchFamily="34" charset="0"/>
                <a:ea typeface="Verdana" panose="020B0604030504040204" pitchFamily="34" charset="0"/>
              </a:rPr>
              <a:t>Perzanowski</a:t>
            </a:r>
            <a:r>
              <a:rPr lang="en-US" dirty="0">
                <a:solidFill>
                  <a:schemeClr val="tx1"/>
                </a:solidFill>
                <a:latin typeface="Verdana" panose="020B0604030504040204" pitchFamily="34" charset="0"/>
                <a:ea typeface="Verdana" panose="020B0604030504040204" pitchFamily="34" charset="0"/>
              </a:rPr>
              <a:t> </a:t>
            </a:r>
            <a:r>
              <a:rPr lang="en-US" dirty="0" smtClean="0">
                <a:solidFill>
                  <a:schemeClr val="tx1"/>
                </a:solidFill>
                <a:latin typeface="Verdana" panose="020B0604030504040204" pitchFamily="34" charset="0"/>
                <a:ea typeface="Verdana" panose="020B0604030504040204" pitchFamily="34" charset="0"/>
              </a:rPr>
              <a:t>&amp; Schultz, 2014). </a:t>
            </a:r>
            <a:endParaRPr lang="en-US"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014214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solidFill>
                  <a:schemeClr val="tx1"/>
                </a:solidFill>
                <a:latin typeface="Verdana" panose="020B0604030504040204" pitchFamily="34" charset="0"/>
                <a:ea typeface="Verdana" panose="020B0604030504040204" pitchFamily="34" charset="0"/>
              </a:rPr>
              <a:t>Real Property &amp; Personal </a:t>
            </a:r>
            <a:r>
              <a:rPr lang="en-US" sz="3200" b="1" dirty="0" smtClean="0">
                <a:solidFill>
                  <a:schemeClr val="tx1"/>
                </a:solidFill>
                <a:latin typeface="Verdana" panose="020B0604030504040204" pitchFamily="34" charset="0"/>
                <a:ea typeface="Verdana" panose="020B0604030504040204" pitchFamily="34" charset="0"/>
              </a:rPr>
              <a:t>Property Cont’d</a:t>
            </a:r>
            <a:endParaRPr lang="en-US" sz="3200" dirty="0">
              <a:solidFill>
                <a:schemeClr val="tx1"/>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p:txBody>
          <a:bodyPr>
            <a:normAutofit fontScale="85000" lnSpcReduction="10000"/>
          </a:bodyPr>
          <a:lstStyle/>
          <a:p>
            <a:pPr>
              <a:lnSpc>
                <a:spcPct val="150000"/>
              </a:lnSpc>
            </a:pPr>
            <a:r>
              <a:rPr lang="en-US" dirty="0">
                <a:solidFill>
                  <a:schemeClr val="tx1"/>
                </a:solidFill>
                <a:latin typeface="Verdana" panose="020B0604030504040204" pitchFamily="34" charset="0"/>
                <a:ea typeface="Verdana" panose="020B0604030504040204" pitchFamily="34" charset="0"/>
              </a:rPr>
              <a:t>Real estate in modern is commonly used to refer to leasing, renting, and buying and selling of land. </a:t>
            </a:r>
          </a:p>
          <a:p>
            <a:pPr>
              <a:lnSpc>
                <a:spcPct val="150000"/>
              </a:lnSpc>
            </a:pPr>
            <a:r>
              <a:rPr lang="en-US" dirty="0">
                <a:solidFill>
                  <a:schemeClr val="tx1"/>
                </a:solidFill>
                <a:latin typeface="Verdana" panose="020B0604030504040204" pitchFamily="34" charset="0"/>
                <a:ea typeface="Verdana" panose="020B0604030504040204" pitchFamily="34" charset="0"/>
              </a:rPr>
              <a:t>Land in this case is defined as an inclusive of everything that is permanent in nature that is on or under the land, including minerals and other natural resources such as oil</a:t>
            </a:r>
            <a:r>
              <a:rPr lang="en-US" dirty="0" smtClean="0">
                <a:solidFill>
                  <a:schemeClr val="tx1"/>
                </a:solidFill>
                <a:latin typeface="Verdana" panose="020B0604030504040204" pitchFamily="34" charset="0"/>
                <a:ea typeface="Verdana" panose="020B0604030504040204" pitchFamily="34" charset="0"/>
              </a:rPr>
              <a:t>.</a:t>
            </a:r>
          </a:p>
          <a:p>
            <a:pPr>
              <a:lnSpc>
                <a:spcPct val="150000"/>
              </a:lnSpc>
            </a:pPr>
            <a:r>
              <a:rPr lang="en-US" b="1" dirty="0">
                <a:solidFill>
                  <a:schemeClr val="tx1"/>
                </a:solidFill>
                <a:latin typeface="Verdana" panose="020B0604030504040204" pitchFamily="34" charset="0"/>
                <a:ea typeface="Verdana" panose="020B0604030504040204" pitchFamily="34" charset="0"/>
              </a:rPr>
              <a:t>Personal Property</a:t>
            </a:r>
            <a:endParaRPr lang="en-US" dirty="0">
              <a:solidFill>
                <a:schemeClr val="tx1"/>
              </a:solidFill>
              <a:latin typeface="Verdana" panose="020B0604030504040204" pitchFamily="34" charset="0"/>
              <a:ea typeface="Verdana" panose="020B0604030504040204" pitchFamily="34" charset="0"/>
            </a:endParaRPr>
          </a:p>
          <a:p>
            <a:pPr>
              <a:lnSpc>
                <a:spcPct val="150000"/>
              </a:lnSpc>
            </a:pPr>
            <a:r>
              <a:rPr lang="en-US" dirty="0">
                <a:solidFill>
                  <a:schemeClr val="tx1"/>
                </a:solidFill>
                <a:latin typeface="Verdana" panose="020B0604030504040204" pitchFamily="34" charset="0"/>
                <a:ea typeface="Verdana" panose="020B0604030504040204" pitchFamily="34" charset="0"/>
              </a:rPr>
              <a:t>Personal property is used to describe anything other than land, which can be subjected to ownership. </a:t>
            </a:r>
            <a:endParaRPr lang="en-US" dirty="0" smtClean="0">
              <a:solidFill>
                <a:schemeClr val="tx1"/>
              </a:solidFill>
              <a:latin typeface="Verdana" panose="020B0604030504040204" pitchFamily="34" charset="0"/>
              <a:ea typeface="Verdana" panose="020B0604030504040204" pitchFamily="34" charset="0"/>
            </a:endParaRPr>
          </a:p>
          <a:p>
            <a:pPr>
              <a:lnSpc>
                <a:spcPct val="150000"/>
              </a:lnSpc>
            </a:pPr>
            <a:r>
              <a:rPr lang="en-US" dirty="0" smtClean="0">
                <a:solidFill>
                  <a:schemeClr val="tx1"/>
                </a:solidFill>
                <a:latin typeface="Verdana" panose="020B0604030504040204" pitchFamily="34" charset="0"/>
                <a:ea typeface="Verdana" panose="020B0604030504040204" pitchFamily="34" charset="0"/>
              </a:rPr>
              <a:t>It </a:t>
            </a:r>
            <a:r>
              <a:rPr lang="en-US" dirty="0">
                <a:solidFill>
                  <a:schemeClr val="tx1"/>
                </a:solidFill>
                <a:latin typeface="Verdana" panose="020B0604030504040204" pitchFamily="34" charset="0"/>
                <a:ea typeface="Verdana" panose="020B0604030504040204" pitchFamily="34" charset="0"/>
              </a:rPr>
              <a:t>include money, intellectual property, stock, and other intangible properties.</a:t>
            </a:r>
          </a:p>
          <a:p>
            <a:pPr marL="0" indent="0">
              <a:lnSpc>
                <a:spcPct val="150000"/>
              </a:lnSpc>
              <a:buNone/>
            </a:pPr>
            <a:endParaRPr lang="en-US"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605778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solidFill>
                  <a:schemeClr val="tx1"/>
                </a:solidFill>
                <a:latin typeface="Verdana" panose="020B0604030504040204" pitchFamily="34" charset="0"/>
                <a:ea typeface="Verdana" panose="020B0604030504040204" pitchFamily="34" charset="0"/>
              </a:rPr>
              <a:t>Sales and Purchases of Real </a:t>
            </a:r>
            <a:r>
              <a:rPr lang="en-US" sz="3200" b="1" dirty="0" smtClean="0">
                <a:solidFill>
                  <a:schemeClr val="tx1"/>
                </a:solidFill>
                <a:latin typeface="Verdana" panose="020B0604030504040204" pitchFamily="34" charset="0"/>
                <a:ea typeface="Verdana" panose="020B0604030504040204" pitchFamily="34" charset="0"/>
              </a:rPr>
              <a:t>Estate</a:t>
            </a:r>
            <a:endParaRPr lang="en-US" sz="3200" dirty="0">
              <a:solidFill>
                <a:schemeClr val="tx1"/>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p:txBody>
          <a:bodyPr>
            <a:normAutofit fontScale="85000" lnSpcReduction="20000"/>
          </a:bodyPr>
          <a:lstStyle/>
          <a:p>
            <a:pPr>
              <a:lnSpc>
                <a:spcPct val="150000"/>
              </a:lnSpc>
              <a:buFont typeface="Wingdings" panose="05000000000000000000" pitchFamily="2" charset="2"/>
              <a:buChar char="§"/>
            </a:pPr>
            <a:r>
              <a:rPr lang="en-US" dirty="0">
                <a:solidFill>
                  <a:schemeClr val="tx1"/>
                </a:solidFill>
                <a:latin typeface="Verdana" panose="020B0604030504040204" pitchFamily="34" charset="0"/>
                <a:ea typeface="Verdana" panose="020B0604030504040204" pitchFamily="34" charset="0"/>
              </a:rPr>
              <a:t>There are various laws that governs selling and purchasing of real estate. </a:t>
            </a:r>
            <a:endParaRPr lang="en-US" dirty="0" smtClean="0">
              <a:solidFill>
                <a:schemeClr val="tx1"/>
              </a:solidFill>
              <a:latin typeface="Verdana" panose="020B0604030504040204" pitchFamily="34" charset="0"/>
              <a:ea typeface="Verdana" panose="020B0604030504040204" pitchFamily="34" charset="0"/>
            </a:endParaRPr>
          </a:p>
          <a:p>
            <a:pPr>
              <a:lnSpc>
                <a:spcPct val="150000"/>
              </a:lnSpc>
              <a:buFont typeface="Wingdings" panose="05000000000000000000" pitchFamily="2" charset="2"/>
              <a:buChar char="§"/>
            </a:pPr>
            <a:r>
              <a:rPr lang="en-US" dirty="0" smtClean="0">
                <a:solidFill>
                  <a:schemeClr val="tx1"/>
                </a:solidFill>
                <a:latin typeface="Verdana" panose="020B0604030504040204" pitchFamily="34" charset="0"/>
                <a:ea typeface="Verdana" panose="020B0604030504040204" pitchFamily="34" charset="0"/>
              </a:rPr>
              <a:t>Selling </a:t>
            </a:r>
            <a:r>
              <a:rPr lang="en-US" dirty="0">
                <a:solidFill>
                  <a:schemeClr val="tx1"/>
                </a:solidFill>
                <a:latin typeface="Verdana" panose="020B0604030504040204" pitchFamily="34" charset="0"/>
                <a:ea typeface="Verdana" panose="020B0604030504040204" pitchFamily="34" charset="0"/>
              </a:rPr>
              <a:t>of a real estate property involves agents or brokers who are hired by the owner of the property to obtain a suitable buyer. </a:t>
            </a:r>
            <a:endParaRPr lang="en-US" dirty="0" smtClean="0">
              <a:solidFill>
                <a:schemeClr val="tx1"/>
              </a:solidFill>
              <a:latin typeface="Verdana" panose="020B0604030504040204" pitchFamily="34" charset="0"/>
              <a:ea typeface="Verdana" panose="020B0604030504040204" pitchFamily="34" charset="0"/>
            </a:endParaRPr>
          </a:p>
          <a:p>
            <a:pPr>
              <a:lnSpc>
                <a:spcPct val="150000"/>
              </a:lnSpc>
              <a:buFont typeface="Wingdings" panose="05000000000000000000" pitchFamily="2" charset="2"/>
              <a:buChar char="§"/>
            </a:pPr>
            <a:r>
              <a:rPr lang="en-US" dirty="0" smtClean="0">
                <a:solidFill>
                  <a:schemeClr val="tx1"/>
                </a:solidFill>
                <a:latin typeface="Verdana" panose="020B0604030504040204" pitchFamily="34" charset="0"/>
                <a:ea typeface="Verdana" panose="020B0604030504040204" pitchFamily="34" charset="0"/>
              </a:rPr>
              <a:t>The </a:t>
            </a:r>
            <a:r>
              <a:rPr lang="en-US" dirty="0">
                <a:solidFill>
                  <a:schemeClr val="tx1"/>
                </a:solidFill>
                <a:latin typeface="Verdana" panose="020B0604030504040204" pitchFamily="34" charset="0"/>
                <a:ea typeface="Verdana" panose="020B0604030504040204" pitchFamily="34" charset="0"/>
              </a:rPr>
              <a:t>local and state laws are responsible for regulating agents and brokers through </a:t>
            </a:r>
            <a:r>
              <a:rPr lang="en-US" dirty="0" smtClean="0">
                <a:solidFill>
                  <a:schemeClr val="tx1"/>
                </a:solidFill>
                <a:latin typeface="Verdana" panose="020B0604030504040204" pitchFamily="34" charset="0"/>
                <a:ea typeface="Verdana" panose="020B0604030504040204" pitchFamily="34" charset="0"/>
              </a:rPr>
              <a:t>licensing </a:t>
            </a:r>
            <a:r>
              <a:rPr lang="en-US" dirty="0">
                <a:solidFill>
                  <a:schemeClr val="tx1"/>
                </a:solidFill>
                <a:latin typeface="Verdana" panose="020B0604030504040204" pitchFamily="34" charset="0"/>
                <a:ea typeface="Verdana" panose="020B0604030504040204" pitchFamily="34" charset="0"/>
              </a:rPr>
              <a:t>(</a:t>
            </a:r>
            <a:r>
              <a:rPr lang="en-US" dirty="0" smtClean="0">
                <a:solidFill>
                  <a:schemeClr val="tx1"/>
                </a:solidFill>
                <a:latin typeface="Verdana" panose="020B0604030504040204" pitchFamily="34" charset="0"/>
                <a:ea typeface="Verdana" panose="020B0604030504040204" pitchFamily="34" charset="0"/>
              </a:rPr>
              <a:t>Findlaw, </a:t>
            </a:r>
            <a:r>
              <a:rPr lang="en-US" dirty="0" smtClean="0">
                <a:solidFill>
                  <a:schemeClr val="tx1"/>
                </a:solidFill>
                <a:latin typeface="Verdana" panose="020B0604030504040204" pitchFamily="34" charset="0"/>
                <a:ea typeface="Verdana" panose="020B0604030504040204" pitchFamily="34" charset="0"/>
              </a:rPr>
              <a:t>n.d.).</a:t>
            </a:r>
            <a:endParaRPr lang="en-US" dirty="0">
              <a:solidFill>
                <a:schemeClr val="tx1"/>
              </a:solidFill>
              <a:latin typeface="Verdana" panose="020B0604030504040204" pitchFamily="34" charset="0"/>
              <a:ea typeface="Verdana" panose="020B0604030504040204" pitchFamily="34" charset="0"/>
            </a:endParaRPr>
          </a:p>
          <a:p>
            <a:pPr>
              <a:lnSpc>
                <a:spcPct val="150000"/>
              </a:lnSpc>
              <a:buFont typeface="Wingdings" panose="05000000000000000000" pitchFamily="2" charset="2"/>
              <a:buChar char="§"/>
            </a:pPr>
            <a:r>
              <a:rPr lang="en-US" dirty="0">
                <a:solidFill>
                  <a:schemeClr val="tx1"/>
                </a:solidFill>
                <a:latin typeface="Verdana" panose="020B0604030504040204" pitchFamily="34" charset="0"/>
                <a:ea typeface="Verdana" panose="020B0604030504040204" pitchFamily="34" charset="0"/>
              </a:rPr>
              <a:t>A contract between the seller and the buyer of the property is governed by contract laws, and land laws as defined by the state. </a:t>
            </a:r>
            <a:endParaRPr lang="en-US" dirty="0" smtClean="0">
              <a:solidFill>
                <a:schemeClr val="tx1"/>
              </a:solidFill>
              <a:latin typeface="Verdana" panose="020B0604030504040204" pitchFamily="34" charset="0"/>
              <a:ea typeface="Verdana" panose="020B0604030504040204" pitchFamily="34" charset="0"/>
            </a:endParaRPr>
          </a:p>
          <a:p>
            <a:pPr>
              <a:lnSpc>
                <a:spcPct val="150000"/>
              </a:lnSpc>
              <a:buFont typeface="Wingdings" panose="05000000000000000000" pitchFamily="2" charset="2"/>
              <a:buChar char="§"/>
            </a:pPr>
            <a:r>
              <a:rPr lang="en-US" dirty="0" smtClean="0">
                <a:solidFill>
                  <a:schemeClr val="tx1"/>
                </a:solidFill>
                <a:latin typeface="Verdana" panose="020B0604030504040204" pitchFamily="34" charset="0"/>
                <a:ea typeface="Verdana" panose="020B0604030504040204" pitchFamily="34" charset="0"/>
              </a:rPr>
              <a:t>In </a:t>
            </a:r>
            <a:r>
              <a:rPr lang="en-US" dirty="0">
                <a:solidFill>
                  <a:schemeClr val="tx1"/>
                </a:solidFill>
                <a:latin typeface="Verdana" panose="020B0604030504040204" pitchFamily="34" charset="0"/>
                <a:ea typeface="Verdana" panose="020B0604030504040204" pitchFamily="34" charset="0"/>
              </a:rPr>
              <a:t>some states, a deed must be recorded officially to show the transfer of land to the buyer.</a:t>
            </a:r>
          </a:p>
          <a:p>
            <a:pPr marL="0" indent="0">
              <a:buNone/>
            </a:pPr>
            <a:endParaRPr lang="en-US"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519892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latin typeface="Verdana" panose="020B0604030504040204" pitchFamily="34" charset="0"/>
                <a:ea typeface="Verdana" panose="020B0604030504040204" pitchFamily="34" charset="0"/>
              </a:rPr>
              <a:t>Landlord, Tenant, and Land Use </a:t>
            </a:r>
            <a:r>
              <a:rPr lang="en-US" sz="3200" b="1" dirty="0" smtClean="0">
                <a:latin typeface="Verdana" panose="020B0604030504040204" pitchFamily="34" charset="0"/>
                <a:ea typeface="Verdana" panose="020B0604030504040204" pitchFamily="34" charset="0"/>
              </a:rPr>
              <a:t>Laws</a:t>
            </a:r>
            <a:endParaRPr lang="en-US" sz="3200" dirty="0">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p:txBody>
          <a:bodyPr>
            <a:normAutofit fontScale="85000" lnSpcReduction="20000"/>
          </a:bodyPr>
          <a:lstStyle/>
          <a:p>
            <a:pPr>
              <a:lnSpc>
                <a:spcPct val="150000"/>
              </a:lnSpc>
              <a:buFont typeface="Wingdings" panose="05000000000000000000" pitchFamily="2" charset="2"/>
              <a:buChar char="§"/>
            </a:pPr>
            <a:r>
              <a:rPr lang="en-US" b="1" dirty="0">
                <a:solidFill>
                  <a:schemeClr val="tx1"/>
                </a:solidFill>
                <a:latin typeface="Verdana" panose="020B0604030504040204" pitchFamily="34" charset="0"/>
                <a:ea typeface="Verdana" panose="020B0604030504040204" pitchFamily="34" charset="0"/>
              </a:rPr>
              <a:t>Landlord, Tenant, and Land Use Laws</a:t>
            </a:r>
            <a:endParaRPr lang="en-US" dirty="0">
              <a:solidFill>
                <a:schemeClr val="tx1"/>
              </a:solidFill>
              <a:latin typeface="Verdana" panose="020B0604030504040204" pitchFamily="34" charset="0"/>
              <a:ea typeface="Verdana" panose="020B0604030504040204" pitchFamily="34" charset="0"/>
            </a:endParaRPr>
          </a:p>
          <a:p>
            <a:pPr>
              <a:lnSpc>
                <a:spcPct val="150000"/>
              </a:lnSpc>
              <a:buFont typeface="Wingdings" panose="05000000000000000000" pitchFamily="2" charset="2"/>
              <a:buChar char="§"/>
            </a:pPr>
            <a:r>
              <a:rPr lang="en-US" dirty="0">
                <a:solidFill>
                  <a:schemeClr val="tx1"/>
                </a:solidFill>
                <a:latin typeface="Verdana" panose="020B0604030504040204" pitchFamily="34" charset="0"/>
                <a:ea typeface="Verdana" panose="020B0604030504040204" pitchFamily="34" charset="0"/>
              </a:rPr>
              <a:t>Despite regulating the purchase and selling of land, the states authority also regulates leasing and renting or real property for both commercial and residential purposes. </a:t>
            </a:r>
          </a:p>
          <a:p>
            <a:pPr>
              <a:lnSpc>
                <a:spcPct val="150000"/>
              </a:lnSpc>
              <a:buFont typeface="Wingdings" panose="05000000000000000000" pitchFamily="2" charset="2"/>
              <a:buChar char="§"/>
            </a:pPr>
            <a:r>
              <a:rPr lang="en-US" dirty="0">
                <a:solidFill>
                  <a:schemeClr val="tx1"/>
                </a:solidFill>
                <a:latin typeface="Verdana" panose="020B0604030504040204" pitchFamily="34" charset="0"/>
                <a:ea typeface="Verdana" panose="020B0604030504040204" pitchFamily="34" charset="0"/>
              </a:rPr>
              <a:t>In many states, the agreement on lease and rent normally takes a short period- mostly 30 days (Global Property </a:t>
            </a:r>
            <a:r>
              <a:rPr lang="en-US" dirty="0" smtClean="0">
                <a:solidFill>
                  <a:schemeClr val="tx1"/>
                </a:solidFill>
                <a:latin typeface="Verdana" panose="020B0604030504040204" pitchFamily="34" charset="0"/>
                <a:ea typeface="Verdana" panose="020B0604030504040204" pitchFamily="34" charset="0"/>
              </a:rPr>
              <a:t>Guide, 2008).</a:t>
            </a:r>
          </a:p>
          <a:p>
            <a:pPr>
              <a:lnSpc>
                <a:spcPct val="150000"/>
              </a:lnSpc>
              <a:buFont typeface="Wingdings" panose="05000000000000000000" pitchFamily="2" charset="2"/>
              <a:buChar char="§"/>
            </a:pPr>
            <a:r>
              <a:rPr lang="en-US" dirty="0" smtClean="0">
                <a:solidFill>
                  <a:schemeClr val="tx1"/>
                </a:solidFill>
                <a:latin typeface="Verdana" panose="020B0604030504040204" pitchFamily="34" charset="0"/>
                <a:ea typeface="Verdana" panose="020B0604030504040204" pitchFamily="34" charset="0"/>
              </a:rPr>
              <a:t> </a:t>
            </a:r>
            <a:r>
              <a:rPr lang="en-US" dirty="0">
                <a:solidFill>
                  <a:schemeClr val="tx1"/>
                </a:solidFill>
                <a:latin typeface="Verdana" panose="020B0604030504040204" pitchFamily="34" charset="0"/>
                <a:ea typeface="Verdana" panose="020B0604030504040204" pitchFamily="34" charset="0"/>
              </a:rPr>
              <a:t>The contract is however automatically renewed after the end of the thirty days unless one of the party (Landlord or tenant) is willing to end the contract. </a:t>
            </a:r>
            <a:endParaRPr lang="en-US" dirty="0" smtClean="0">
              <a:solidFill>
                <a:schemeClr val="tx1"/>
              </a:solidFill>
              <a:latin typeface="Verdana" panose="020B0604030504040204" pitchFamily="34" charset="0"/>
              <a:ea typeface="Verdana" panose="020B0604030504040204" pitchFamily="34" charset="0"/>
            </a:endParaRPr>
          </a:p>
          <a:p>
            <a:pPr>
              <a:lnSpc>
                <a:spcPct val="150000"/>
              </a:lnSpc>
              <a:buFont typeface="Wingdings" panose="05000000000000000000" pitchFamily="2" charset="2"/>
              <a:buChar char="§"/>
            </a:pPr>
            <a:r>
              <a:rPr lang="en-US" dirty="0" smtClean="0">
                <a:solidFill>
                  <a:schemeClr val="tx1"/>
                </a:solidFill>
                <a:latin typeface="Verdana" panose="020B0604030504040204" pitchFamily="34" charset="0"/>
                <a:ea typeface="Verdana" panose="020B0604030504040204" pitchFamily="34" charset="0"/>
              </a:rPr>
              <a:t>Ending </a:t>
            </a:r>
            <a:r>
              <a:rPr lang="en-US" dirty="0">
                <a:solidFill>
                  <a:schemeClr val="tx1"/>
                </a:solidFill>
                <a:latin typeface="Verdana" panose="020B0604030504040204" pitchFamily="34" charset="0"/>
                <a:ea typeface="Verdana" panose="020B0604030504040204" pitchFamily="34" charset="0"/>
              </a:rPr>
              <a:t>the contract must be done in writing and a substantial notice given by the party terminating the contract</a:t>
            </a:r>
            <a:r>
              <a:rPr lang="en-US" dirty="0" smtClean="0">
                <a:solidFill>
                  <a:schemeClr val="tx1"/>
                </a:solidFill>
                <a:latin typeface="Verdana" panose="020B0604030504040204" pitchFamily="34" charset="0"/>
                <a:ea typeface="Verdana" panose="020B0604030504040204" pitchFamily="34" charset="0"/>
              </a:rPr>
              <a:t>.</a:t>
            </a:r>
            <a:endParaRPr lang="en-US"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277097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solidFill>
                  <a:schemeClr val="tx1"/>
                </a:solidFill>
                <a:latin typeface="Verdana" panose="020B0604030504040204" pitchFamily="34" charset="0"/>
                <a:ea typeface="Verdana" panose="020B0604030504040204" pitchFamily="34" charset="0"/>
              </a:rPr>
              <a:t>Landlord, Tenant, and Land Use </a:t>
            </a:r>
            <a:r>
              <a:rPr lang="en-US" sz="3200" b="1" dirty="0" smtClean="0">
                <a:solidFill>
                  <a:schemeClr val="tx1"/>
                </a:solidFill>
                <a:latin typeface="Verdana" panose="020B0604030504040204" pitchFamily="34" charset="0"/>
                <a:ea typeface="Verdana" panose="020B0604030504040204" pitchFamily="34" charset="0"/>
              </a:rPr>
              <a:t>Laws Cont’d</a:t>
            </a:r>
            <a:endParaRPr lang="en-US" sz="3200" dirty="0">
              <a:solidFill>
                <a:schemeClr val="tx1"/>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1097280" y="1845733"/>
            <a:ext cx="10058400" cy="4406785"/>
          </a:xfrm>
        </p:spPr>
        <p:txBody>
          <a:bodyPr>
            <a:normAutofit fontScale="92500" lnSpcReduction="20000"/>
          </a:bodyPr>
          <a:lstStyle/>
          <a:p>
            <a:pPr>
              <a:lnSpc>
                <a:spcPct val="150000"/>
              </a:lnSpc>
              <a:buFont typeface="Wingdings" panose="05000000000000000000" pitchFamily="2" charset="2"/>
              <a:buChar char="§"/>
            </a:pPr>
            <a:r>
              <a:rPr lang="en-US" dirty="0">
                <a:solidFill>
                  <a:schemeClr val="tx1"/>
                </a:solidFill>
                <a:latin typeface="Verdana" panose="020B0604030504040204" pitchFamily="34" charset="0"/>
                <a:ea typeface="Verdana" panose="020B0604030504040204" pitchFamily="34" charset="0"/>
              </a:rPr>
              <a:t>The landlord can change terms of contract such as amount paid for rent, if the state and local laws does not prohibit so</a:t>
            </a:r>
            <a:r>
              <a:rPr lang="en-US" dirty="0" smtClean="0">
                <a:solidFill>
                  <a:schemeClr val="tx1"/>
                </a:solidFill>
                <a:latin typeface="Verdana" panose="020B0604030504040204" pitchFamily="34" charset="0"/>
                <a:ea typeface="Verdana" panose="020B0604030504040204" pitchFamily="34" charset="0"/>
              </a:rPr>
              <a:t>. </a:t>
            </a:r>
            <a:r>
              <a:rPr lang="en-US" dirty="0">
                <a:solidFill>
                  <a:schemeClr val="tx1"/>
                </a:solidFill>
                <a:latin typeface="Verdana" panose="020B0604030504040204" pitchFamily="34" charset="0"/>
                <a:ea typeface="Verdana" panose="020B0604030504040204" pitchFamily="34" charset="0"/>
              </a:rPr>
              <a:t>(Global Property Guide, 2008).</a:t>
            </a:r>
          </a:p>
          <a:p>
            <a:pPr>
              <a:lnSpc>
                <a:spcPct val="150000"/>
              </a:lnSpc>
              <a:buFont typeface="Wingdings" panose="05000000000000000000" pitchFamily="2" charset="2"/>
              <a:buChar char="§"/>
            </a:pPr>
            <a:r>
              <a:rPr lang="en-US" dirty="0">
                <a:solidFill>
                  <a:schemeClr val="tx1"/>
                </a:solidFill>
                <a:latin typeface="Verdana" panose="020B0604030504040204" pitchFamily="34" charset="0"/>
                <a:ea typeface="Verdana" panose="020B0604030504040204" pitchFamily="34" charset="0"/>
              </a:rPr>
              <a:t>Every state has its own laws that covers a wide range of issues from evictions, handling security deposits among others. </a:t>
            </a:r>
            <a:endParaRPr lang="en-US" dirty="0" smtClean="0">
              <a:solidFill>
                <a:schemeClr val="tx1"/>
              </a:solidFill>
              <a:latin typeface="Verdana" panose="020B0604030504040204" pitchFamily="34" charset="0"/>
              <a:ea typeface="Verdana" panose="020B0604030504040204" pitchFamily="34" charset="0"/>
            </a:endParaRPr>
          </a:p>
          <a:p>
            <a:pPr>
              <a:lnSpc>
                <a:spcPct val="150000"/>
              </a:lnSpc>
              <a:buFont typeface="Wingdings" panose="05000000000000000000" pitchFamily="2" charset="2"/>
              <a:buChar char="§"/>
            </a:pPr>
            <a:r>
              <a:rPr lang="en-US" dirty="0" smtClean="0">
                <a:solidFill>
                  <a:schemeClr val="tx1"/>
                </a:solidFill>
                <a:latin typeface="Verdana" panose="020B0604030504040204" pitchFamily="34" charset="0"/>
                <a:ea typeface="Verdana" panose="020B0604030504040204" pitchFamily="34" charset="0"/>
              </a:rPr>
              <a:t>For </a:t>
            </a:r>
            <a:r>
              <a:rPr lang="en-US" dirty="0">
                <a:solidFill>
                  <a:schemeClr val="tx1"/>
                </a:solidFill>
                <a:latin typeface="Verdana" panose="020B0604030504040204" pitchFamily="34" charset="0"/>
                <a:ea typeface="Verdana" panose="020B0604030504040204" pitchFamily="34" charset="0"/>
              </a:rPr>
              <a:t>instance, 27 states in the US have an established guidelines of how the deposit should be handled (Fields, D., &amp; Uffer, </a:t>
            </a:r>
            <a:r>
              <a:rPr lang="en-US" dirty="0" smtClean="0">
                <a:solidFill>
                  <a:schemeClr val="tx1"/>
                </a:solidFill>
                <a:latin typeface="Verdana" panose="020B0604030504040204" pitchFamily="34" charset="0"/>
                <a:ea typeface="Verdana" panose="020B0604030504040204" pitchFamily="34" charset="0"/>
              </a:rPr>
              <a:t>2016). </a:t>
            </a:r>
          </a:p>
          <a:p>
            <a:pPr>
              <a:lnSpc>
                <a:spcPct val="150000"/>
              </a:lnSpc>
              <a:buFont typeface="Wingdings" panose="05000000000000000000" pitchFamily="2" charset="2"/>
              <a:buChar char="§"/>
            </a:pPr>
            <a:r>
              <a:rPr lang="en-US" dirty="0" smtClean="0">
                <a:solidFill>
                  <a:schemeClr val="tx1"/>
                </a:solidFill>
                <a:latin typeface="Verdana" panose="020B0604030504040204" pitchFamily="34" charset="0"/>
                <a:ea typeface="Verdana" panose="020B0604030504040204" pitchFamily="34" charset="0"/>
              </a:rPr>
              <a:t>Firstly</a:t>
            </a:r>
            <a:r>
              <a:rPr lang="en-US" dirty="0">
                <a:solidFill>
                  <a:schemeClr val="tx1"/>
                </a:solidFill>
                <a:latin typeface="Verdana" panose="020B0604030504040204" pitchFamily="34" charset="0"/>
                <a:ea typeface="Verdana" panose="020B0604030504040204" pitchFamily="34" charset="0"/>
              </a:rPr>
              <a:t>, the deposit ranges from 1-3.5 month’s rent. The statutory also dictates that the deposit should be returned to the tenant upon leaving. </a:t>
            </a:r>
            <a:endParaRPr lang="en-US" dirty="0" smtClean="0">
              <a:solidFill>
                <a:schemeClr val="tx1"/>
              </a:solidFill>
              <a:latin typeface="Verdana" panose="020B0604030504040204" pitchFamily="34" charset="0"/>
              <a:ea typeface="Verdana" panose="020B0604030504040204" pitchFamily="34" charset="0"/>
            </a:endParaRPr>
          </a:p>
          <a:p>
            <a:pPr>
              <a:lnSpc>
                <a:spcPct val="150000"/>
              </a:lnSpc>
              <a:buFont typeface="Wingdings" panose="05000000000000000000" pitchFamily="2" charset="2"/>
              <a:buChar char="§"/>
            </a:pPr>
            <a:r>
              <a:rPr lang="en-US" dirty="0" smtClean="0">
                <a:solidFill>
                  <a:schemeClr val="tx1"/>
                </a:solidFill>
                <a:latin typeface="Verdana" panose="020B0604030504040204" pitchFamily="34" charset="0"/>
                <a:ea typeface="Verdana" panose="020B0604030504040204" pitchFamily="34" charset="0"/>
              </a:rPr>
              <a:t>Unpaid </a:t>
            </a:r>
            <a:r>
              <a:rPr lang="en-US" dirty="0">
                <a:solidFill>
                  <a:schemeClr val="tx1"/>
                </a:solidFill>
                <a:latin typeface="Verdana" panose="020B0604030504040204" pitchFamily="34" charset="0"/>
                <a:ea typeface="Verdana" panose="020B0604030504040204" pitchFamily="34" charset="0"/>
              </a:rPr>
              <a:t>bills and repairs can be deducted if they are valued.</a:t>
            </a:r>
          </a:p>
          <a:p>
            <a:endParaRPr lang="en-US" dirty="0"/>
          </a:p>
        </p:txBody>
      </p:sp>
    </p:spTree>
    <p:extLst>
      <p:ext uri="{BB962C8B-B14F-4D97-AF65-F5344CB8AC3E}">
        <p14:creationId xmlns:p14="http://schemas.microsoft.com/office/powerpoint/2010/main" val="932259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solidFill>
                  <a:schemeClr val="tx1"/>
                </a:solidFill>
                <a:latin typeface="Verdana" panose="020B0604030504040204" pitchFamily="34" charset="0"/>
                <a:ea typeface="Verdana" panose="020B0604030504040204" pitchFamily="34" charset="0"/>
              </a:rPr>
              <a:t>Landlord, Tenant, and Land Use Laws Cont’d</a:t>
            </a:r>
            <a:endParaRPr lang="en-US" sz="3200" dirty="0">
              <a:solidFill>
                <a:schemeClr val="tx1"/>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p:txBody>
          <a:bodyPr>
            <a:normAutofit/>
          </a:bodyPr>
          <a:lstStyle/>
          <a:p>
            <a:r>
              <a:rPr lang="en-US" b="1" dirty="0">
                <a:solidFill>
                  <a:schemeClr val="tx1"/>
                </a:solidFill>
                <a:latin typeface="Verdana" panose="020B0604030504040204" pitchFamily="34" charset="0"/>
                <a:ea typeface="Verdana" panose="020B0604030504040204" pitchFamily="34" charset="0"/>
              </a:rPr>
              <a:t>Eviction</a:t>
            </a:r>
            <a:endParaRPr lang="en-US" dirty="0">
              <a:solidFill>
                <a:schemeClr val="tx1"/>
              </a:solidFill>
              <a:latin typeface="Verdana" panose="020B0604030504040204" pitchFamily="34" charset="0"/>
              <a:ea typeface="Verdana" panose="020B0604030504040204" pitchFamily="34" charset="0"/>
            </a:endParaRPr>
          </a:p>
          <a:p>
            <a:r>
              <a:rPr lang="en-US" dirty="0">
                <a:solidFill>
                  <a:schemeClr val="tx1"/>
                </a:solidFill>
                <a:latin typeface="Verdana" panose="020B0604030504040204" pitchFamily="34" charset="0"/>
                <a:ea typeface="Verdana" panose="020B0604030504040204" pitchFamily="34" charset="0"/>
              </a:rPr>
              <a:t>The laws defining the procedure for eviction differs from one state to another. However, some principles are basic in almost all sates. </a:t>
            </a:r>
            <a:endParaRPr lang="en-US" dirty="0" smtClean="0">
              <a:solidFill>
                <a:schemeClr val="tx1"/>
              </a:solidFill>
              <a:latin typeface="Verdana" panose="020B0604030504040204" pitchFamily="34" charset="0"/>
              <a:ea typeface="Verdana" panose="020B0604030504040204" pitchFamily="34" charset="0"/>
            </a:endParaRPr>
          </a:p>
          <a:p>
            <a:r>
              <a:rPr lang="en-US" dirty="0" smtClean="0">
                <a:solidFill>
                  <a:schemeClr val="tx1"/>
                </a:solidFill>
                <a:latin typeface="Verdana" panose="020B0604030504040204" pitchFamily="34" charset="0"/>
                <a:ea typeface="Verdana" panose="020B0604030504040204" pitchFamily="34" charset="0"/>
              </a:rPr>
              <a:t>For </a:t>
            </a:r>
            <a:r>
              <a:rPr lang="en-US" dirty="0">
                <a:solidFill>
                  <a:schemeClr val="tx1"/>
                </a:solidFill>
                <a:latin typeface="Verdana" panose="020B0604030504040204" pitchFamily="34" charset="0"/>
                <a:ea typeface="Verdana" panose="020B0604030504040204" pitchFamily="34" charset="0"/>
              </a:rPr>
              <a:t>instance, the law defines the terms for termination notices and eviction, which should be notified in written </a:t>
            </a:r>
            <a:r>
              <a:rPr lang="en-US" dirty="0" smtClean="0">
                <a:solidFill>
                  <a:schemeClr val="tx1"/>
                </a:solidFill>
                <a:latin typeface="Verdana" panose="020B0604030504040204" pitchFamily="34" charset="0"/>
                <a:ea typeface="Verdana" panose="020B0604030504040204" pitchFamily="34" charset="0"/>
              </a:rPr>
              <a:t>form </a:t>
            </a:r>
            <a:r>
              <a:rPr lang="en-US" dirty="0">
                <a:solidFill>
                  <a:schemeClr val="tx1"/>
                </a:solidFill>
                <a:latin typeface="Verdana" panose="020B0604030504040204" pitchFamily="34" charset="0"/>
                <a:ea typeface="Verdana" panose="020B0604030504040204" pitchFamily="34" charset="0"/>
              </a:rPr>
              <a:t>(Global Property Guide, 2008</a:t>
            </a:r>
            <a:r>
              <a:rPr lang="en-US" dirty="0" smtClean="0">
                <a:solidFill>
                  <a:schemeClr val="tx1"/>
                </a:solidFill>
                <a:latin typeface="Verdana" panose="020B0604030504040204" pitchFamily="34" charset="0"/>
                <a:ea typeface="Verdana" panose="020B0604030504040204" pitchFamily="34" charset="0"/>
              </a:rPr>
              <a:t>).  </a:t>
            </a:r>
            <a:r>
              <a:rPr lang="en-US" dirty="0">
                <a:solidFill>
                  <a:schemeClr val="tx1"/>
                </a:solidFill>
                <a:latin typeface="Verdana" panose="020B0604030504040204" pitchFamily="34" charset="0"/>
                <a:ea typeface="Verdana" panose="020B0604030504040204" pitchFamily="34" charset="0"/>
              </a:rPr>
              <a:t>The eviction notices is classified in three forms;</a:t>
            </a:r>
          </a:p>
          <a:p>
            <a:pPr>
              <a:buFont typeface="Wingdings" panose="05000000000000000000" pitchFamily="2" charset="2"/>
              <a:buChar char="§"/>
            </a:pPr>
            <a:r>
              <a:rPr lang="en-US" dirty="0">
                <a:solidFill>
                  <a:schemeClr val="tx1"/>
                </a:solidFill>
                <a:latin typeface="Verdana" panose="020B0604030504040204" pitchFamily="34" charset="0"/>
                <a:ea typeface="Verdana" panose="020B0604030504040204" pitchFamily="34" charset="0"/>
              </a:rPr>
              <a:t>Pay rent or quit- notified when the tenant fails to pay the rent</a:t>
            </a:r>
          </a:p>
          <a:p>
            <a:pPr>
              <a:buFont typeface="Wingdings" panose="05000000000000000000" pitchFamily="2" charset="2"/>
              <a:buChar char="§"/>
            </a:pPr>
            <a:r>
              <a:rPr lang="en-US" dirty="0">
                <a:solidFill>
                  <a:schemeClr val="tx1"/>
                </a:solidFill>
                <a:latin typeface="Verdana" panose="020B0604030504040204" pitchFamily="34" charset="0"/>
                <a:ea typeface="Verdana" panose="020B0604030504040204" pitchFamily="34" charset="0"/>
              </a:rPr>
              <a:t>Cure or quit- given when the tenant significantly violates the contract agreement</a:t>
            </a:r>
          </a:p>
          <a:p>
            <a:pPr>
              <a:buFont typeface="Wingdings" panose="05000000000000000000" pitchFamily="2" charset="2"/>
              <a:buChar char="§"/>
            </a:pPr>
            <a:r>
              <a:rPr lang="en-US" dirty="0">
                <a:solidFill>
                  <a:schemeClr val="tx1"/>
                </a:solidFill>
                <a:latin typeface="Verdana" panose="020B0604030504040204" pitchFamily="34" charset="0"/>
                <a:ea typeface="Verdana" panose="020B0604030504040204" pitchFamily="34" charset="0"/>
              </a:rPr>
              <a:t>Unconditional quit- entails quitting without paying rent or collecting deposit</a:t>
            </a:r>
            <a:r>
              <a:rPr lang="en-US" dirty="0" smtClean="0">
                <a:solidFill>
                  <a:schemeClr val="tx1"/>
                </a:solidFill>
                <a:latin typeface="Verdana" panose="020B0604030504040204" pitchFamily="34" charset="0"/>
                <a:ea typeface="Verdana" panose="020B0604030504040204" pitchFamily="34" charset="0"/>
              </a:rPr>
              <a:t>.</a:t>
            </a:r>
            <a:endParaRPr lang="en-US"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065408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solidFill>
                  <a:schemeClr val="tx1"/>
                </a:solidFill>
                <a:latin typeface="Verdana" panose="020B0604030504040204" pitchFamily="34" charset="0"/>
                <a:ea typeface="Verdana" panose="020B0604030504040204" pitchFamily="34" charset="0"/>
              </a:rPr>
              <a:t>Landlord, Tenant, and Land Use Laws Cont’d</a:t>
            </a:r>
            <a:endParaRPr lang="en-US" sz="3200" dirty="0">
              <a:solidFill>
                <a:schemeClr val="tx1"/>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p:txBody>
          <a:bodyPr>
            <a:normAutofit fontScale="92500" lnSpcReduction="20000"/>
          </a:bodyPr>
          <a:lstStyle/>
          <a:p>
            <a:pPr>
              <a:lnSpc>
                <a:spcPct val="150000"/>
              </a:lnSpc>
              <a:buFont typeface="Wingdings" panose="05000000000000000000" pitchFamily="2" charset="2"/>
              <a:buChar char="§"/>
            </a:pPr>
            <a:r>
              <a:rPr lang="en-US" sz="2400" dirty="0">
                <a:solidFill>
                  <a:schemeClr val="tx1"/>
                </a:solidFill>
                <a:latin typeface="Verdana" panose="020B0604030504040204" pitchFamily="34" charset="0"/>
                <a:ea typeface="Verdana" panose="020B0604030504040204" pitchFamily="34" charset="0"/>
              </a:rPr>
              <a:t>In additional, state and local laws establishes how the land is used within the states borders. </a:t>
            </a:r>
            <a:endParaRPr lang="en-US" sz="2400" dirty="0" smtClean="0">
              <a:solidFill>
                <a:schemeClr val="tx1"/>
              </a:solidFill>
              <a:latin typeface="Verdana" panose="020B0604030504040204" pitchFamily="34" charset="0"/>
              <a:ea typeface="Verdana" panose="020B0604030504040204" pitchFamily="34" charset="0"/>
            </a:endParaRPr>
          </a:p>
          <a:p>
            <a:pPr>
              <a:lnSpc>
                <a:spcPct val="150000"/>
              </a:lnSpc>
              <a:buFont typeface="Wingdings" panose="05000000000000000000" pitchFamily="2" charset="2"/>
              <a:buChar char="§"/>
            </a:pPr>
            <a:r>
              <a:rPr lang="en-US" sz="2400" dirty="0" smtClean="0">
                <a:solidFill>
                  <a:schemeClr val="tx1"/>
                </a:solidFill>
                <a:latin typeface="Verdana" panose="020B0604030504040204" pitchFamily="34" charset="0"/>
                <a:ea typeface="Verdana" panose="020B0604030504040204" pitchFamily="34" charset="0"/>
              </a:rPr>
              <a:t>For </a:t>
            </a:r>
            <a:r>
              <a:rPr lang="en-US" sz="2400" dirty="0">
                <a:solidFill>
                  <a:schemeClr val="tx1"/>
                </a:solidFill>
                <a:latin typeface="Verdana" panose="020B0604030504040204" pitchFamily="34" charset="0"/>
                <a:ea typeface="Verdana" panose="020B0604030504040204" pitchFamily="34" charset="0"/>
              </a:rPr>
              <a:t>instance, development of land and project constructions can be affected by environmental and zoning laws established by the state government.</a:t>
            </a:r>
          </a:p>
          <a:p>
            <a:pPr>
              <a:lnSpc>
                <a:spcPct val="150000"/>
              </a:lnSpc>
              <a:buFont typeface="Wingdings" panose="05000000000000000000" pitchFamily="2" charset="2"/>
              <a:buChar char="§"/>
            </a:pPr>
            <a:r>
              <a:rPr lang="en-US" sz="2400" dirty="0">
                <a:solidFill>
                  <a:schemeClr val="tx1"/>
                </a:solidFill>
                <a:latin typeface="Verdana" panose="020B0604030504040204" pitchFamily="34" charset="0"/>
                <a:ea typeface="Verdana" panose="020B0604030504040204" pitchFamily="34" charset="0"/>
              </a:rPr>
              <a:t>In addition to state and local authority laws, various associations such as homeowners’ association laws determine how real estate can be utilized</a:t>
            </a:r>
          </a:p>
          <a:p>
            <a:pPr>
              <a:lnSpc>
                <a:spcPct val="150000"/>
              </a:lnSpc>
              <a:buFont typeface="Wingdings" panose="05000000000000000000" pitchFamily="2" charset="2"/>
              <a:buChar char="§"/>
            </a:pPr>
            <a:endParaRPr lang="en-US" sz="2400"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16523515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24</TotalTime>
  <Words>919</Words>
  <Application>Microsoft Office PowerPoint</Application>
  <PresentationFormat>Widescreen</PresentationFormat>
  <Paragraphs>59</Paragraphs>
  <Slides>10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Calibri</vt:lpstr>
      <vt:lpstr>Calibri Light</vt:lpstr>
      <vt:lpstr>Verdana</vt:lpstr>
      <vt:lpstr>Wingdings</vt:lpstr>
      <vt:lpstr>Retrospect</vt:lpstr>
      <vt:lpstr>The Real Estate Law</vt:lpstr>
      <vt:lpstr>Introduction</vt:lpstr>
      <vt:lpstr>Real Property &amp; Personal Property</vt:lpstr>
      <vt:lpstr>Real Property &amp; Personal Property Cont’d</vt:lpstr>
      <vt:lpstr>Sales and Purchases of Real Estate</vt:lpstr>
      <vt:lpstr>Landlord, Tenant, and Land Use Laws</vt:lpstr>
      <vt:lpstr>Landlord, Tenant, and Land Use Laws Cont’d</vt:lpstr>
      <vt:lpstr>Landlord, Tenant, and Land Use Laws Cont’d</vt:lpstr>
      <vt:lpstr>Landlord, Tenant, and Land Use Laws Cont’d</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Real Estate Law</dc:title>
  <dc:creator>Isaac</dc:creator>
  <cp:lastModifiedBy>User</cp:lastModifiedBy>
  <cp:revision>5</cp:revision>
  <dcterms:created xsi:type="dcterms:W3CDTF">2021-06-23T01:49:04Z</dcterms:created>
  <dcterms:modified xsi:type="dcterms:W3CDTF">2021-06-23T02:13:18Z</dcterms:modified>
</cp:coreProperties>
</file>